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92" r:id="rId6"/>
    <p:sldId id="263" r:id="rId7"/>
    <p:sldId id="260" r:id="rId8"/>
    <p:sldId id="291" r:id="rId9"/>
    <p:sldId id="262" r:id="rId10"/>
    <p:sldId id="294" r:id="rId11"/>
    <p:sldId id="274" r:id="rId12"/>
    <p:sldId id="284" r:id="rId13"/>
    <p:sldId id="275" r:id="rId14"/>
    <p:sldId id="276" r:id="rId15"/>
    <p:sldId id="277" r:id="rId16"/>
    <p:sldId id="278" r:id="rId17"/>
    <p:sldId id="288" r:id="rId18"/>
    <p:sldId id="279" r:id="rId19"/>
    <p:sldId id="280" r:id="rId20"/>
    <p:sldId id="281" r:id="rId21"/>
    <p:sldId id="293" r:id="rId22"/>
    <p:sldId id="265" r:id="rId23"/>
  </p:sldIdLst>
  <p:sldSz cx="18288000" cy="10287000"/>
  <p:notesSz cx="6858000" cy="9144000"/>
  <p:embeddedFontLst>
    <p:embeddedFont>
      <p:font typeface="Abadi" panose="020B0604020104020204" pitchFamily="34" charset="0"/>
      <p:regular r:id="rId25"/>
    </p:embeddedFont>
    <p:embeddedFont>
      <p:font typeface="Archivo Black"/>
      <p:regular r:id="rId26"/>
    </p:embeddedFont>
    <p:embeddedFont>
      <p:font typeface="Montserrat Classic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69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0D217-B91F-4EC2-9FA6-3B36E84C49E3}" type="datetimeFigureOut">
              <a:rPr lang="en-IN" smtClean="0"/>
              <a:t>06-11-2024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D649C-10BD-4ADC-8E8A-1834DC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goqatar.com/2018/12/9-key-things-to-know-before-you-buy-a-new-compute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anchan228/Consumer-Goods-Ad--hoc-Analysis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://www.linkedin.com/in/kanchan-sinh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11/relationships/webextension" Target="../webextensions/webextension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28152" y="2080902"/>
            <a:ext cx="2431696" cy="93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 dirty="0">
                <a:solidFill>
                  <a:srgbClr val="040506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ATLIQ HARDWARE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8911" y="4034807"/>
            <a:ext cx="8467354" cy="1826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CONSUMER GOODS</a:t>
            </a:r>
          </a:p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chemeClr val="accent1">
                    <a:lumMod val="75000"/>
                  </a:schemeClr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AD-HOC ANALYSIS</a:t>
            </a:r>
          </a:p>
        </p:txBody>
      </p:sp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F209DE-2AB0-DF28-1A6E-3781744D7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1" y="411403"/>
            <a:ext cx="2431696" cy="1556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A02E70-C35F-0950-D56C-A8A74EAE1C71}"/>
              </a:ext>
            </a:extLst>
          </p:cNvPr>
          <p:cNvSpPr txBox="1"/>
          <p:nvPr/>
        </p:nvSpPr>
        <p:spPr>
          <a:xfrm>
            <a:off x="8763000" y="636497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Presented By : Kanchan Sinha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4657-3D6F-FA14-8866-521565EB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2C1A54-FAFA-C973-E8A4-92FC42688A9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61F80-7360-343D-E8C7-E44C4348767E}"/>
              </a:ext>
            </a:extLst>
          </p:cNvPr>
          <p:cNvSpPr txBox="1"/>
          <p:nvPr/>
        </p:nvSpPr>
        <p:spPr>
          <a:xfrm>
            <a:off x="533400" y="342900"/>
            <a:ext cx="1722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2. What is the percentage of unique product increase in 2021 vs. 2020? The final output contains these fields:  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unique_products_2020, unique_products_2021, percentage_change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B2F6-8A0E-1577-166C-B15B5D831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6028"/>
            <a:ext cx="6400800" cy="1312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C7485C-E186-3CF7-2355-8472D8A69DB9}"/>
              </a:ext>
            </a:extLst>
          </p:cNvPr>
          <p:cNvSpPr txBox="1"/>
          <p:nvPr/>
        </p:nvSpPr>
        <p:spPr>
          <a:xfrm>
            <a:off x="9677400" y="4051610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</a:t>
            </a:r>
            <a:r>
              <a:rPr lang="en-US" sz="3200" b="1" dirty="0"/>
              <a:t>36.3% increase</a:t>
            </a:r>
            <a:r>
              <a:rPr lang="en-US" sz="3200" dirty="0"/>
              <a:t> in unique products may indicate that the company is investing in </a:t>
            </a:r>
            <a:r>
              <a:rPr lang="en-US" sz="3200" b="1" dirty="0"/>
              <a:t>R&amp;D</a:t>
            </a:r>
            <a:r>
              <a:rPr lang="en-US" sz="3200" dirty="0"/>
              <a:t> and </a:t>
            </a:r>
            <a:r>
              <a:rPr lang="en-US" sz="3200" b="1" dirty="0"/>
              <a:t>product innovation</a:t>
            </a:r>
            <a:r>
              <a:rPr lang="en-US" sz="3200" dirty="0"/>
              <a:t>, leading to the introduction of new products to the market.</a:t>
            </a:r>
          </a:p>
          <a:p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This could also suggest the company is expanding into </a:t>
            </a:r>
            <a:r>
              <a:rPr lang="en-US" sz="3200" b="1" dirty="0"/>
              <a:t>new markets</a:t>
            </a:r>
            <a:r>
              <a:rPr lang="en-US" sz="3200" dirty="0"/>
              <a:t> or targeting </a:t>
            </a:r>
            <a:r>
              <a:rPr lang="en-US" sz="3200" b="1" dirty="0"/>
              <a:t>new customer segments</a:t>
            </a:r>
            <a:r>
              <a:rPr lang="en-US" sz="3200" dirty="0"/>
              <a:t> with a broader product range.</a:t>
            </a:r>
            <a:endParaRPr lang="en-IN" sz="3200" dirty="0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18B7A55E-4565-3547-2AB3-F7825B0F12AB}"/>
              </a:ext>
            </a:extLst>
          </p:cNvPr>
          <p:cNvSpPr/>
          <p:nvPr/>
        </p:nvSpPr>
        <p:spPr>
          <a:xfrm>
            <a:off x="838200" y="8539947"/>
            <a:ext cx="1990493" cy="1077219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49EDB39-0EB0-D6EA-2FC3-58633C99C681}"/>
              </a:ext>
            </a:extLst>
          </p:cNvPr>
          <p:cNvSpPr txBox="1"/>
          <p:nvPr/>
        </p:nvSpPr>
        <p:spPr>
          <a:xfrm>
            <a:off x="10210800" y="2386028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56F8EFD8-D65B-B8FF-14F3-CE4FAACC6642}"/>
              </a:ext>
            </a:extLst>
          </p:cNvPr>
          <p:cNvGrpSpPr/>
          <p:nvPr/>
        </p:nvGrpSpPr>
        <p:grpSpPr>
          <a:xfrm>
            <a:off x="3124200" y="8572500"/>
            <a:ext cx="3124803" cy="912140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49A646E-C9C1-EEF9-F7E0-7960529496CD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B6E672B4-2593-942B-5489-D51EDF7F3AAE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BA3AAB3A-D6C6-D499-4D33-31B5F95F0C73}"/>
              </a:ext>
            </a:extLst>
          </p:cNvPr>
          <p:cNvSpPr txBox="1"/>
          <p:nvPr/>
        </p:nvSpPr>
        <p:spPr>
          <a:xfrm>
            <a:off x="3364555" y="7554432"/>
            <a:ext cx="2892535" cy="193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6000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36.3</a:t>
            </a:r>
            <a:r>
              <a:rPr lang="en-US" sz="6000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%</a:t>
            </a:r>
          </a:p>
        </p:txBody>
      </p:sp>
      <p:pic>
        <p:nvPicPr>
          <p:cNvPr id="14" name="Picture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B7BFFE9-21B2-95DA-8E66-1629E7A4D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4" y="3997994"/>
            <a:ext cx="7467600" cy="37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7D29-47DF-1888-FA1E-C5C37C10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E777D2-8E72-FC0D-CA6B-4EC4E85E2E68}"/>
              </a:ext>
            </a:extLst>
          </p:cNvPr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41B223-77A7-9689-DC6B-6104DEF82B30}"/>
              </a:ext>
            </a:extLst>
          </p:cNvPr>
          <p:cNvSpPr txBox="1"/>
          <p:nvPr/>
        </p:nvSpPr>
        <p:spPr>
          <a:xfrm>
            <a:off x="685800" y="342900"/>
            <a:ext cx="1607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3. Provide a report with all the unique product counts for each segment and sort them in  descending order of product counts. The final output contains :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segment, product_count.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DD103-FFE7-3F41-C4A2-7FAFE4A12062}"/>
              </a:ext>
            </a:extLst>
          </p:cNvPr>
          <p:cNvSpPr txBox="1"/>
          <p:nvPr/>
        </p:nvSpPr>
        <p:spPr>
          <a:xfrm>
            <a:off x="13716000" y="285032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Unsold Products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2CA5A3-6954-FAA3-B73A-5EB961ABE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814" y="3493022"/>
            <a:ext cx="3229186" cy="34426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4A6052-3F3B-6ECB-6FA9-C99D1647A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631" y="3493022"/>
            <a:ext cx="3200400" cy="378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02A82-B644-2243-927D-93C2ABE6296C}"/>
              </a:ext>
            </a:extLst>
          </p:cNvPr>
          <p:cNvSpPr txBox="1"/>
          <p:nvPr/>
        </p:nvSpPr>
        <p:spPr>
          <a:xfrm>
            <a:off x="9733631" y="285032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Unique Products</a:t>
            </a:r>
          </a:p>
        </p:txBody>
      </p:sp>
      <p:pic>
        <p:nvPicPr>
          <p:cNvPr id="6" name="Picture 5" descr="A graph of a bar graph&#10;&#10;Description automatically generated">
            <a:extLst>
              <a:ext uri="{FF2B5EF4-FFF2-40B4-BE49-F238E27FC236}">
                <a16:creationId xmlns:a16="http://schemas.microsoft.com/office/drawing/2014/main" id="{563497E8-D8B7-51D8-FDED-1E96CA99B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8" y="3163152"/>
            <a:ext cx="8697592" cy="55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8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EE6F-50F4-EFD7-CBF3-CA68A8D3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C9237E-3B0C-ECCF-972C-A7371D3D5CD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25F92-34CA-15AC-218F-518562D9BCE8}"/>
              </a:ext>
            </a:extLst>
          </p:cNvPr>
          <p:cNvSpPr txBox="1"/>
          <p:nvPr/>
        </p:nvSpPr>
        <p:spPr>
          <a:xfrm>
            <a:off x="1219200" y="2592659"/>
            <a:ext cx="10820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notebook is performing well in terms of both the number of products sold and gross sales.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Although there are only 9 unique networking products, they surpass desktops in terms of gross sales.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Additionally, every product in the lineup is selling well, with none underperforming.</a:t>
            </a:r>
            <a:endParaRPr lang="en-IN" sz="3200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E2AD633-E713-0B77-43B0-3CE292F75032}"/>
              </a:ext>
            </a:extLst>
          </p:cNvPr>
          <p:cNvSpPr txBox="1"/>
          <p:nvPr/>
        </p:nvSpPr>
        <p:spPr>
          <a:xfrm>
            <a:off x="2093641" y="836012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D29D6-10D1-BF0C-6A80-44B4E3B9EBFD}"/>
              </a:ext>
            </a:extLst>
          </p:cNvPr>
          <p:cNvSpPr txBox="1"/>
          <p:nvPr/>
        </p:nvSpPr>
        <p:spPr>
          <a:xfrm>
            <a:off x="8899602" y="7655546"/>
            <a:ext cx="76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device that increases the range of a Wi-Fi network by rebroadcasting the signal from a router to areas that have poor or no Wi-Fi coverage</a:t>
            </a:r>
            <a:r>
              <a:rPr lang="en-US" sz="2800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A8ECD-FC93-1E33-9FBB-B089CAB58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06" y="7655546"/>
            <a:ext cx="3940098" cy="113097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DCFADFDD-8C5E-1EA7-688F-D3DE91B9B382}"/>
              </a:ext>
            </a:extLst>
          </p:cNvPr>
          <p:cNvSpPr/>
          <p:nvPr/>
        </p:nvSpPr>
        <p:spPr>
          <a:xfrm rot="10800000">
            <a:off x="7245504" y="8252185"/>
            <a:ext cx="1524000" cy="40716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4A9305-569C-8167-058E-2C3CBD16E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2631454"/>
            <a:ext cx="5029200" cy="34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2B95-8979-A791-EB36-E57DA8F0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88F77B-318B-5B36-B027-802B6C89DC0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A3B647-8BD3-7A24-6757-E36087E78E57}"/>
              </a:ext>
            </a:extLst>
          </p:cNvPr>
          <p:cNvSpPr txBox="1"/>
          <p:nvPr/>
        </p:nvSpPr>
        <p:spPr>
          <a:xfrm>
            <a:off x="381000" y="342900"/>
            <a:ext cx="1645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4. Follow-up: Which segment had the most increase in unique products in 2021 vs 2020? The final output contains these fields: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segment, product_count_2020, product_count_2021, difference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7AD216-DD5B-DF47-564C-CFE14159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5" y="2202962"/>
            <a:ext cx="6477000" cy="2870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96E95-472A-89CA-E05D-4C6961D5588C}"/>
              </a:ext>
            </a:extLst>
          </p:cNvPr>
          <p:cNvSpPr txBox="1"/>
          <p:nvPr/>
        </p:nvSpPr>
        <p:spPr>
          <a:xfrm>
            <a:off x="609598" y="6648783"/>
            <a:ext cx="16459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product count growth indicates strong market demand and frequent innovation.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Likely driven by competitive consumer needs and shorter product lifecycles.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3200" dirty="0"/>
              <a:t>Low product count growth is driven by longer product cycles, which align with enterprise-focused products that have steady demand.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0FCD907-4F69-B46F-3E5F-65C06E2C9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D778B6-8E33-51BE-FD4E-5C39B38B4ED6}"/>
              </a:ext>
            </a:extLst>
          </p:cNvPr>
          <p:cNvSpPr txBox="1"/>
          <p:nvPr/>
        </p:nvSpPr>
        <p:spPr>
          <a:xfrm>
            <a:off x="609598" y="5757538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66AF7BA-54F4-2761-5C05-6F48DE06A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120735"/>
            <a:ext cx="9393042" cy="45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4D67-12E5-517A-F048-94508164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4E2911-8492-BF9F-CCDD-046A4EB09C2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58F4AE-A05C-2CF7-C984-5ECB3D5CC87F}"/>
              </a:ext>
            </a:extLst>
          </p:cNvPr>
          <p:cNvSpPr txBox="1"/>
          <p:nvPr/>
        </p:nvSpPr>
        <p:spPr>
          <a:xfrm>
            <a:off x="495300" y="441862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5. Get the products that have the highest and lowest manufacturing costs. The final output should contain these fields: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product_code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 product, manufacturing_cost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9288-69E3-D76E-493B-E9D62CDD1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98" y="3447848"/>
            <a:ext cx="6552459" cy="1676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4A4149C-AB86-5BB7-CA0A-3075486A6487}"/>
              </a:ext>
            </a:extLst>
          </p:cNvPr>
          <p:cNvGrpSpPr/>
          <p:nvPr/>
        </p:nvGrpSpPr>
        <p:grpSpPr>
          <a:xfrm>
            <a:off x="6258986" y="3418813"/>
            <a:ext cx="4982737" cy="1569560"/>
            <a:chOff x="3018263" y="8225473"/>
            <a:chExt cx="4595005" cy="1822525"/>
          </a:xfrm>
        </p:grpSpPr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A31F4B89-B1F3-6927-89E3-1158AE1E20A9}"/>
                </a:ext>
              </a:extLst>
            </p:cNvPr>
            <p:cNvGrpSpPr/>
            <p:nvPr/>
          </p:nvGrpSpPr>
          <p:grpSpPr>
            <a:xfrm>
              <a:off x="3018263" y="8381841"/>
              <a:ext cx="4595005" cy="1666157"/>
              <a:chOff x="0" y="0"/>
              <a:chExt cx="1210207" cy="941166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3054C3D3-6D20-AA57-8792-88AD182EBB93}"/>
                  </a:ext>
                </a:extLst>
              </p:cNvPr>
              <p:cNvSpPr/>
              <p:nvPr/>
            </p:nvSpPr>
            <p:spPr>
              <a:xfrm>
                <a:off x="0" y="0"/>
                <a:ext cx="1210207" cy="941166"/>
              </a:xfrm>
              <a:custGeom>
                <a:avLst/>
                <a:gdLst/>
                <a:ahLst/>
                <a:cxnLst/>
                <a:rect l="l" t="t" r="r" b="b"/>
                <a:pathLst>
                  <a:path w="1210207" h="941166">
                    <a:moveTo>
                      <a:pt x="33697" y="0"/>
                    </a:moveTo>
                    <a:lnTo>
                      <a:pt x="1176510" y="0"/>
                    </a:lnTo>
                    <a:cubicBezTo>
                      <a:pt x="1195120" y="0"/>
                      <a:pt x="1210207" y="15087"/>
                      <a:pt x="1210207" y="33697"/>
                    </a:cubicBezTo>
                    <a:lnTo>
                      <a:pt x="1210207" y="907469"/>
                    </a:lnTo>
                    <a:cubicBezTo>
                      <a:pt x="1210207" y="916406"/>
                      <a:pt x="1206657" y="924977"/>
                      <a:pt x="1200337" y="931297"/>
                    </a:cubicBezTo>
                    <a:cubicBezTo>
                      <a:pt x="1194018" y="937616"/>
                      <a:pt x="1185447" y="941166"/>
                      <a:pt x="1176510" y="941166"/>
                    </a:cubicBezTo>
                    <a:lnTo>
                      <a:pt x="33697" y="941166"/>
                    </a:lnTo>
                    <a:cubicBezTo>
                      <a:pt x="24760" y="941166"/>
                      <a:pt x="16189" y="937616"/>
                      <a:pt x="9870" y="931297"/>
                    </a:cubicBezTo>
                    <a:cubicBezTo>
                      <a:pt x="3550" y="924977"/>
                      <a:pt x="0" y="916406"/>
                      <a:pt x="0" y="907469"/>
                    </a:cubicBezTo>
                    <a:lnTo>
                      <a:pt x="0" y="33697"/>
                    </a:lnTo>
                    <a:cubicBezTo>
                      <a:pt x="0" y="24760"/>
                      <a:pt x="3550" y="16189"/>
                      <a:pt x="9870" y="9870"/>
                    </a:cubicBezTo>
                    <a:cubicBezTo>
                      <a:pt x="16189" y="3550"/>
                      <a:pt x="24760" y="0"/>
                      <a:pt x="3369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 cap="sq">
                <a:solidFill>
                  <a:srgbClr val="36363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B79E46D-9B80-EBCA-6A78-EFFD054A326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0207" cy="9602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16DFDC9B-8A54-BD8C-FB89-B7B5CF125C61}"/>
                </a:ext>
              </a:extLst>
            </p:cNvPr>
            <p:cNvGrpSpPr/>
            <p:nvPr/>
          </p:nvGrpSpPr>
          <p:grpSpPr>
            <a:xfrm>
              <a:off x="3260269" y="8225473"/>
              <a:ext cx="1047779" cy="524076"/>
              <a:chOff x="0" y="0"/>
              <a:chExt cx="2127600" cy="2282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360FC607-EB39-3D37-C518-6C1F24A10BB6}"/>
                  </a:ext>
                </a:extLst>
              </p:cNvPr>
              <p:cNvSpPr/>
              <p:nvPr/>
            </p:nvSpPr>
            <p:spPr>
              <a:xfrm>
                <a:off x="0" y="0"/>
                <a:ext cx="2136648" cy="2334387"/>
              </a:xfrm>
              <a:custGeom>
                <a:avLst/>
                <a:gdLst/>
                <a:ahLst/>
                <a:cxnLst/>
                <a:rect l="l" t="t" r="r" b="b"/>
                <a:pathLst>
                  <a:path w="2136648" h="2334387">
                    <a:moveTo>
                      <a:pt x="1983994" y="0"/>
                    </a:moveTo>
                    <a:lnTo>
                      <a:pt x="144145" y="0"/>
                    </a:lnTo>
                    <a:cubicBezTo>
                      <a:pt x="64389" y="0"/>
                      <a:pt x="0" y="64262"/>
                      <a:pt x="0" y="143891"/>
                    </a:cubicBezTo>
                    <a:lnTo>
                      <a:pt x="0" y="2334387"/>
                    </a:lnTo>
                    <a:lnTo>
                      <a:pt x="991997" y="1949577"/>
                    </a:lnTo>
                    <a:lnTo>
                      <a:pt x="1983994" y="2334387"/>
                    </a:lnTo>
                    <a:lnTo>
                      <a:pt x="1983994" y="152400"/>
                    </a:lnTo>
                    <a:cubicBezTo>
                      <a:pt x="1983994" y="67945"/>
                      <a:pt x="2052574" y="0"/>
                      <a:pt x="2136648" y="0"/>
                    </a:cubicBezTo>
                    <a:lnTo>
                      <a:pt x="1983994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83914BE2-B1C2-E75C-6D18-20D943973542}"/>
              </a:ext>
            </a:extLst>
          </p:cNvPr>
          <p:cNvSpPr txBox="1"/>
          <p:nvPr/>
        </p:nvSpPr>
        <p:spPr>
          <a:xfrm>
            <a:off x="6575105" y="4081325"/>
            <a:ext cx="4720287" cy="750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Lowest Manufacturing Cost</a:t>
            </a:r>
          </a:p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u="none" strike="noStrike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              </a:t>
            </a:r>
            <a:r>
              <a:rPr lang="en-US" sz="2168" b="1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   0.89</a:t>
            </a:r>
            <a:endParaRPr lang="en-US" sz="2168" b="1" u="none" strike="noStrike" spc="212" dirty="0">
              <a:solidFill>
                <a:srgbClr val="000000"/>
              </a:solidFill>
              <a:latin typeface="Aptos" panose="020B0004020202020204" pitchFamily="34" charset="0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2F507E-0A73-9131-9CD8-7CC14DCEC6FC}"/>
              </a:ext>
            </a:extLst>
          </p:cNvPr>
          <p:cNvGrpSpPr/>
          <p:nvPr/>
        </p:nvGrpSpPr>
        <p:grpSpPr>
          <a:xfrm>
            <a:off x="783174" y="3418813"/>
            <a:ext cx="4982737" cy="1569560"/>
            <a:chOff x="3018263" y="8225473"/>
            <a:chExt cx="4595005" cy="1822525"/>
          </a:xfrm>
        </p:grpSpPr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47847BAF-9182-FBDA-E698-0E25952019AE}"/>
                </a:ext>
              </a:extLst>
            </p:cNvPr>
            <p:cNvGrpSpPr/>
            <p:nvPr/>
          </p:nvGrpSpPr>
          <p:grpSpPr>
            <a:xfrm>
              <a:off x="3018263" y="8381841"/>
              <a:ext cx="4595005" cy="1666157"/>
              <a:chOff x="0" y="0"/>
              <a:chExt cx="1210207" cy="941166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C3A1561-64F9-2A55-9285-EF1203730036}"/>
                  </a:ext>
                </a:extLst>
              </p:cNvPr>
              <p:cNvSpPr/>
              <p:nvPr/>
            </p:nvSpPr>
            <p:spPr>
              <a:xfrm>
                <a:off x="0" y="0"/>
                <a:ext cx="1210207" cy="941166"/>
              </a:xfrm>
              <a:custGeom>
                <a:avLst/>
                <a:gdLst/>
                <a:ahLst/>
                <a:cxnLst/>
                <a:rect l="l" t="t" r="r" b="b"/>
                <a:pathLst>
                  <a:path w="1210207" h="941166">
                    <a:moveTo>
                      <a:pt x="33697" y="0"/>
                    </a:moveTo>
                    <a:lnTo>
                      <a:pt x="1176510" y="0"/>
                    </a:lnTo>
                    <a:cubicBezTo>
                      <a:pt x="1195120" y="0"/>
                      <a:pt x="1210207" y="15087"/>
                      <a:pt x="1210207" y="33697"/>
                    </a:cubicBezTo>
                    <a:lnTo>
                      <a:pt x="1210207" y="907469"/>
                    </a:lnTo>
                    <a:cubicBezTo>
                      <a:pt x="1210207" y="916406"/>
                      <a:pt x="1206657" y="924977"/>
                      <a:pt x="1200337" y="931297"/>
                    </a:cubicBezTo>
                    <a:cubicBezTo>
                      <a:pt x="1194018" y="937616"/>
                      <a:pt x="1185447" y="941166"/>
                      <a:pt x="1176510" y="941166"/>
                    </a:cubicBezTo>
                    <a:lnTo>
                      <a:pt x="33697" y="941166"/>
                    </a:lnTo>
                    <a:cubicBezTo>
                      <a:pt x="24760" y="941166"/>
                      <a:pt x="16189" y="937616"/>
                      <a:pt x="9870" y="931297"/>
                    </a:cubicBezTo>
                    <a:cubicBezTo>
                      <a:pt x="3550" y="924977"/>
                      <a:pt x="0" y="916406"/>
                      <a:pt x="0" y="907469"/>
                    </a:cubicBezTo>
                    <a:lnTo>
                      <a:pt x="0" y="33697"/>
                    </a:lnTo>
                    <a:cubicBezTo>
                      <a:pt x="0" y="24760"/>
                      <a:pt x="3550" y="16189"/>
                      <a:pt x="9870" y="9870"/>
                    </a:cubicBezTo>
                    <a:cubicBezTo>
                      <a:pt x="16189" y="3550"/>
                      <a:pt x="24760" y="0"/>
                      <a:pt x="3369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 cap="sq">
                <a:solidFill>
                  <a:srgbClr val="36363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2D9C7FE2-42E6-BB8A-6E4D-D263F67DC80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0207" cy="9602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46CC2017-54FB-9EE1-523D-44E4DF99A0A3}"/>
                </a:ext>
              </a:extLst>
            </p:cNvPr>
            <p:cNvGrpSpPr/>
            <p:nvPr/>
          </p:nvGrpSpPr>
          <p:grpSpPr>
            <a:xfrm>
              <a:off x="3260269" y="8225473"/>
              <a:ext cx="1047779" cy="524076"/>
              <a:chOff x="0" y="0"/>
              <a:chExt cx="2127600" cy="2282400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1F973E25-C3A8-17EA-1C9F-43814763F075}"/>
                  </a:ext>
                </a:extLst>
              </p:cNvPr>
              <p:cNvSpPr/>
              <p:nvPr/>
            </p:nvSpPr>
            <p:spPr>
              <a:xfrm>
                <a:off x="0" y="0"/>
                <a:ext cx="2136648" cy="2334387"/>
              </a:xfrm>
              <a:custGeom>
                <a:avLst/>
                <a:gdLst/>
                <a:ahLst/>
                <a:cxnLst/>
                <a:rect l="l" t="t" r="r" b="b"/>
                <a:pathLst>
                  <a:path w="2136648" h="2334387">
                    <a:moveTo>
                      <a:pt x="1983994" y="0"/>
                    </a:moveTo>
                    <a:lnTo>
                      <a:pt x="144145" y="0"/>
                    </a:lnTo>
                    <a:cubicBezTo>
                      <a:pt x="64389" y="0"/>
                      <a:pt x="0" y="64262"/>
                      <a:pt x="0" y="143891"/>
                    </a:cubicBezTo>
                    <a:lnTo>
                      <a:pt x="0" y="2334387"/>
                    </a:lnTo>
                    <a:lnTo>
                      <a:pt x="991997" y="1949577"/>
                    </a:lnTo>
                    <a:lnTo>
                      <a:pt x="1983994" y="2334387"/>
                    </a:lnTo>
                    <a:lnTo>
                      <a:pt x="1983994" y="152400"/>
                    </a:lnTo>
                    <a:cubicBezTo>
                      <a:pt x="1983994" y="67945"/>
                      <a:pt x="2052574" y="0"/>
                      <a:pt x="2136648" y="0"/>
                    </a:cubicBezTo>
                    <a:lnTo>
                      <a:pt x="1983994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A822B3AD-0FE0-26A6-2EA7-2CF53A1E8CB4}"/>
              </a:ext>
            </a:extLst>
          </p:cNvPr>
          <p:cNvSpPr txBox="1"/>
          <p:nvPr/>
        </p:nvSpPr>
        <p:spPr>
          <a:xfrm>
            <a:off x="1040025" y="4081325"/>
            <a:ext cx="4720287" cy="750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Highest Manufacturing Cost</a:t>
            </a:r>
          </a:p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u="none" strike="noStrike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              240.53</a:t>
            </a:r>
          </a:p>
        </p:txBody>
      </p:sp>
      <p:pic>
        <p:nvPicPr>
          <p:cNvPr id="5" name="Picture 4" descr="A black computer mouse with a cord&#10;&#10;Description automatically generated">
            <a:extLst>
              <a:ext uri="{FF2B5EF4-FFF2-40B4-BE49-F238E27FC236}">
                <a16:creationId xmlns:a16="http://schemas.microsoft.com/office/drawing/2014/main" id="{907C6AE8-EC5C-CBB7-EC00-8B380026C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04" y="5485138"/>
            <a:ext cx="1409700" cy="1409700"/>
          </a:xfrm>
          <a:prstGeom prst="rect">
            <a:avLst/>
          </a:prstGeom>
        </p:spPr>
      </p:pic>
      <p:pic>
        <p:nvPicPr>
          <p:cNvPr id="8" name="Picture 7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CA51D7F3-0FEB-D881-70ED-3DD6C715B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25" y="5485138"/>
            <a:ext cx="1743075" cy="1409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1C2B48-CE51-AFE1-6C84-CE361EACCB00}"/>
              </a:ext>
            </a:extLst>
          </p:cNvPr>
          <p:cNvGrpSpPr/>
          <p:nvPr/>
        </p:nvGrpSpPr>
        <p:grpSpPr>
          <a:xfrm>
            <a:off x="6534714" y="6910636"/>
            <a:ext cx="4707009" cy="734168"/>
            <a:chOff x="5454" y="5265477"/>
            <a:chExt cx="4707009" cy="7341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48D809-78F9-7526-4F49-56D057BEF59B}"/>
                </a:ext>
              </a:extLst>
            </p:cNvPr>
            <p:cNvSpPr/>
            <p:nvPr/>
          </p:nvSpPr>
          <p:spPr>
            <a:xfrm>
              <a:off x="5454" y="5265477"/>
              <a:ext cx="4707009" cy="73416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603D58-B135-C88E-0FA4-0697004CD786}"/>
                </a:ext>
              </a:extLst>
            </p:cNvPr>
            <p:cNvSpPr txBox="1"/>
            <p:nvPr/>
          </p:nvSpPr>
          <p:spPr>
            <a:xfrm>
              <a:off x="5454" y="5265477"/>
              <a:ext cx="3314795" cy="7341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AQ Master wired x1 MS</a:t>
              </a:r>
              <a:endParaRPr lang="en-IN" sz="26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BE62D8-EFE6-24C7-106A-C93831B91CFA}"/>
              </a:ext>
            </a:extLst>
          </p:cNvPr>
          <p:cNvGrpSpPr/>
          <p:nvPr/>
        </p:nvGrpSpPr>
        <p:grpSpPr>
          <a:xfrm>
            <a:off x="921037" y="6917141"/>
            <a:ext cx="4707009" cy="734168"/>
            <a:chOff x="5454" y="5265477"/>
            <a:chExt cx="4707009" cy="73416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B0DC148-27EB-3D76-74C6-AD93B2D04C8C}"/>
                </a:ext>
              </a:extLst>
            </p:cNvPr>
            <p:cNvSpPr/>
            <p:nvPr/>
          </p:nvSpPr>
          <p:spPr>
            <a:xfrm>
              <a:off x="5454" y="5265477"/>
              <a:ext cx="4707009" cy="73416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03291F-B190-FAE0-D6FC-DC4BCFC9ED8B}"/>
                </a:ext>
              </a:extLst>
            </p:cNvPr>
            <p:cNvSpPr txBox="1"/>
            <p:nvPr/>
          </p:nvSpPr>
          <p:spPr>
            <a:xfrm>
              <a:off x="5454" y="5265477"/>
              <a:ext cx="3314795" cy="7341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AQ </a:t>
              </a:r>
              <a:r>
                <a:rPr lang="en-US" sz="2600" dirty="0"/>
                <a:t>Home Allin 1 Gen 2</a:t>
              </a:r>
              <a:endParaRPr lang="en-IN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75C0-BE98-0041-A54A-367314A7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FB4F0BA-7B84-2625-F0A6-20176874B9CB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6. Generate a report which contains the top 5 customers who received an average high pre_invoice_discount_pct for the fiscal year 2021 and in the Indian market. The final output contains these field: 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customer_code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, customer, average_discount_percentage.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223D13-F11B-064C-BC5B-D23701CE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00300"/>
            <a:ext cx="5410200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1CBA8-BC50-DDFE-6A97-BF3AD6CCE89E}"/>
              </a:ext>
            </a:extLst>
          </p:cNvPr>
          <p:cNvSpPr txBox="1"/>
          <p:nvPr/>
        </p:nvSpPr>
        <p:spPr>
          <a:xfrm>
            <a:off x="533400" y="7607192"/>
            <a:ext cx="1729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company giving almost equal discounts to its top 5 customers reflects a consistent and fair pricing strategy aimed at fostering strong relationships.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This approach also ensures competitiveness across both online and offline channels while driving sales volume.</a:t>
            </a:r>
            <a:endParaRPr lang="en-IN" sz="3200" dirty="0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2CA300C-9598-2647-7FA6-D0430C3162BD}"/>
              </a:ext>
            </a:extLst>
          </p:cNvPr>
          <p:cNvSpPr txBox="1"/>
          <p:nvPr/>
        </p:nvSpPr>
        <p:spPr>
          <a:xfrm>
            <a:off x="762000" y="6424967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pic>
        <p:nvPicPr>
          <p:cNvPr id="7" name="Picture 6" descr="A graph of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1EF7538F-5F3D-334F-1548-9BEE1BFD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400300"/>
            <a:ext cx="10896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4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0B5D-C85C-8AD7-D706-4BB83357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6401E-1AC2-60CD-D429-D9F47351681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EBA2CC-FC50-0A7C-B68B-1A5C2E5416CF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7. Get the complete report of the Gross sales amount for the customer “Atliq Exclusive” for each month. This analysis helps to get an idea of low and high-performing months and take strategic decisions. The final report contains these columns</a:t>
            </a:r>
            <a:r>
              <a:rPr lang="en-US" sz="3200" dirty="0">
                <a:latin typeface="Aptos" panose="020B0004020202020204" pitchFamily="34" charset="0"/>
              </a:rPr>
              <a:t>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Month, Year, Gross sales Amount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D0E02-6244-BA4D-E3C3-24048E5C9480}"/>
              </a:ext>
            </a:extLst>
          </p:cNvPr>
          <p:cNvCxnSpPr>
            <a:cxnSpLocks/>
          </p:cNvCxnSpPr>
          <p:nvPr/>
        </p:nvCxnSpPr>
        <p:spPr>
          <a:xfrm>
            <a:off x="304800" y="6200500"/>
            <a:ext cx="5943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alendar&#10;&#10;Description automatically generated">
            <a:extLst>
              <a:ext uri="{FF2B5EF4-FFF2-40B4-BE49-F238E27FC236}">
                <a16:creationId xmlns:a16="http://schemas.microsoft.com/office/drawing/2014/main" id="{74158D77-70F2-3B38-469B-1086B06A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" y="6236361"/>
            <a:ext cx="5051504" cy="3860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91DC8-29E1-80DC-0435-A9D17A88688A}"/>
              </a:ext>
            </a:extLst>
          </p:cNvPr>
          <p:cNvSpPr txBox="1"/>
          <p:nvPr/>
        </p:nvSpPr>
        <p:spPr>
          <a:xfrm>
            <a:off x="7239000" y="4482794"/>
            <a:ext cx="10058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Strong Q1 Peaks: Each fiscal year begins with high sales, with 2021 showing a significant increase—September sales nearly doubled compared to the previous year.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sz="3200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3200" dirty="0"/>
              <a:t>In March-April 2020, gross sales dropped below 1 million due to the impact of COVID-19. However, sales gradually began to recover in the following months.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CEC308C-93EB-8B8D-B4A1-7C801254C80B}"/>
              </a:ext>
            </a:extLst>
          </p:cNvPr>
          <p:cNvSpPr txBox="1"/>
          <p:nvPr/>
        </p:nvSpPr>
        <p:spPr>
          <a:xfrm>
            <a:off x="7598627" y="3221344"/>
            <a:ext cx="28956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pic>
        <p:nvPicPr>
          <p:cNvPr id="16" name="Picture 15" descr="A screenshot of a data&#10;&#10;Description automatically generated">
            <a:extLst>
              <a:ext uri="{FF2B5EF4-FFF2-40B4-BE49-F238E27FC236}">
                <a16:creationId xmlns:a16="http://schemas.microsoft.com/office/drawing/2014/main" id="{F291D414-414A-9CAB-2863-EF8194BE1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0" y="2114001"/>
            <a:ext cx="5051504" cy="400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BC04-0DF8-9F9E-1D98-E236802C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E1E889-A2D1-E8C9-47D0-FB122CF4FB82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 descr="A graph showing the growth of the company's sales&#10;&#10;Description automatically generated">
            <a:extLst>
              <a:ext uri="{FF2B5EF4-FFF2-40B4-BE49-F238E27FC236}">
                <a16:creationId xmlns:a16="http://schemas.microsoft.com/office/drawing/2014/main" id="{007E2713-A57D-12FD-FC3A-7D6E7AC7C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752600"/>
            <a:ext cx="172974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37436-5F79-6C59-F7AA-45A2679A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08717A-05E3-A9E5-5C18-FDA5105AEFDC}"/>
              </a:ext>
            </a:extLst>
          </p:cNvPr>
          <p:cNvSpPr/>
          <p:nvPr/>
        </p:nvSpPr>
        <p:spPr>
          <a:xfrm flipH="1" flipV="1"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5C77DE-2A89-6F28-42FA-BB57E3553275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8. In which quarter of 2020, got the maximum total_sold_quantity? The final output contains these fields sorted by the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total_sold_quantity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, Quarter, total_sold_quantity.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BCB128-A745-87F0-A278-A0CFA786B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5" y="2400300"/>
            <a:ext cx="3626005" cy="3048000"/>
          </a:xfrm>
          <a:prstGeom prst="rect">
            <a:avLst/>
          </a:prstGeom>
        </p:spPr>
      </p:pic>
      <p:pic>
        <p:nvPicPr>
          <p:cNvPr id="6" name="Picture 5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3418969C-5B55-B224-7728-46166B7EC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05964"/>
            <a:ext cx="10846419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23EEF-EE8F-5D32-D6A2-05C757499291}"/>
              </a:ext>
            </a:extLst>
          </p:cNvPr>
          <p:cNvSpPr txBox="1"/>
          <p:nvPr/>
        </p:nvSpPr>
        <p:spPr>
          <a:xfrm>
            <a:off x="442332" y="8164827"/>
            <a:ext cx="17191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company began the year with high sales volumes, but in the third quarter, sales sharply declined due to the COVID-19 outbreak. However, sales gradually rebounded in the following quarter.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C60D8CD-323A-C3CC-2523-BA4C7E97FFEC}"/>
              </a:ext>
            </a:extLst>
          </p:cNvPr>
          <p:cNvSpPr txBox="1"/>
          <p:nvPr/>
        </p:nvSpPr>
        <p:spPr>
          <a:xfrm>
            <a:off x="838200" y="7165364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07353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8D78D-A9C8-9808-EB08-0D94F897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EECD89-43F2-3A35-2FB9-D95ED4CC57F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D2F52-E100-DAFF-BF60-2BAD690D946F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9. Which channel helped to bring more gross sales in the fiscal year 2021and the percentage of contribution? The final output contains these fields:</a:t>
            </a:r>
            <a:r>
              <a:rPr lang="en-US" sz="3200" dirty="0">
                <a:latin typeface="Aptos" panose="020B0004020202020204" pitchFamily="34" charset="0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channel, gross_sales_mln, percentage.</a:t>
            </a:r>
          </a:p>
        </p:txBody>
      </p:sp>
      <p:pic>
        <p:nvPicPr>
          <p:cNvPr id="9" name="Picture 8" descr="A screenshot of a message&#10;&#10;Description automatically generated">
            <a:extLst>
              <a:ext uri="{FF2B5EF4-FFF2-40B4-BE49-F238E27FC236}">
                <a16:creationId xmlns:a16="http://schemas.microsoft.com/office/drawing/2014/main" id="{48F72F07-1D60-E454-8431-F28F8D042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2215377"/>
            <a:ext cx="5458522" cy="2013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A4FCD-5CB8-A5AA-D76D-C47054191247}"/>
              </a:ext>
            </a:extLst>
          </p:cNvPr>
          <p:cNvSpPr txBox="1"/>
          <p:nvPr/>
        </p:nvSpPr>
        <p:spPr>
          <a:xfrm>
            <a:off x="304800" y="7466023"/>
            <a:ext cx="171914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Retailers account for </a:t>
            </a:r>
            <a:r>
              <a:rPr lang="en-US" sz="3200" b="1" dirty="0"/>
              <a:t>73.22%</a:t>
            </a:r>
            <a:r>
              <a:rPr lang="en-US" sz="3200" dirty="0"/>
              <a:t> of sales, making them the primary revenue driver. This dominance suggests strong consumer preference for this channel.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Invest in marketing campaigns and training for the Direct Sales team to increase their effectiveness. Explore partnerships with Retailers to enhance brand visibility.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5885427F-D751-DC44-D57C-05A68DB10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118699"/>
            <a:ext cx="8319737" cy="5027924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B905EF85-FC83-46A0-5B0E-FC36DC381766}"/>
              </a:ext>
            </a:extLst>
          </p:cNvPr>
          <p:cNvSpPr txBox="1"/>
          <p:nvPr/>
        </p:nvSpPr>
        <p:spPr>
          <a:xfrm>
            <a:off x="762000" y="6548396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91435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9498" y="15354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>
              <a:latin typeface="Aptos" panose="020B00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3085" y="3655076"/>
            <a:ext cx="3514188" cy="1498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4800" spc="79" dirty="0"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2605" y="598806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 dirty="0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1055" y="7017787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Company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78851" y="603189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27301" y="7061619"/>
            <a:ext cx="2743420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Business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5097" y="598806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51383" y="83027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9833" y="9332479"/>
            <a:ext cx="2743420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89188" y="83027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37637" y="9332479"/>
            <a:ext cx="2743420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55097" y="8302759"/>
            <a:ext cx="1840320" cy="104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32608" y="9351529"/>
            <a:ext cx="2743420" cy="428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Insights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4BD3C96-6F19-9D7D-3A13-A30501E1ACD1}"/>
              </a:ext>
            </a:extLst>
          </p:cNvPr>
          <p:cNvSpPr txBox="1"/>
          <p:nvPr/>
        </p:nvSpPr>
        <p:spPr>
          <a:xfrm>
            <a:off x="10782409" y="7017787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b="1" spc="247" dirty="0">
                <a:solidFill>
                  <a:srgbClr val="231F20"/>
                </a:solidFill>
                <a:latin typeface="Abadi" panose="020B0604020104020204" pitchFamily="34" charset="0"/>
                <a:ea typeface="Montserrat Light"/>
                <a:cs typeface="Montserrat Light"/>
                <a:sym typeface="Montserrat Light"/>
              </a:rPr>
              <a:t>Problem Statement</a:t>
            </a:r>
          </a:p>
        </p:txBody>
      </p:sp>
      <p:pic>
        <p:nvPicPr>
          <p:cNvPr id="19" name="Picture 18" descr="A group of people in a store&#10;&#10;Description automatically generated">
            <a:extLst>
              <a:ext uri="{FF2B5EF4-FFF2-40B4-BE49-F238E27FC236}">
                <a16:creationId xmlns:a16="http://schemas.microsoft.com/office/drawing/2014/main" id="{0DA5E27B-79D9-7D9A-C004-0AA06CB6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33969"/>
            <a:ext cx="18257458" cy="4205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419C-7364-33EF-AB53-0177F93F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23B4DB-485A-AD3C-E5FE-CF07BF58F0C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7D6252-BF55-1C5A-51BB-25F3801F82AD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10. Get the Top 3 products in each division that have a high total_sold_quantity in the fiscal_year 2021? The final output contains these fields: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division product_code, product, total_sold_quantity, rank_order.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5DB384-70C0-9F80-A905-148FF6FC9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1" y="3231416"/>
            <a:ext cx="7774259" cy="4676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492F2-DE7B-6547-CE97-FE6024076BAE}"/>
              </a:ext>
            </a:extLst>
          </p:cNvPr>
          <p:cNvSpPr txBox="1"/>
          <p:nvPr/>
        </p:nvSpPr>
        <p:spPr>
          <a:xfrm>
            <a:off x="8762999" y="3243713"/>
            <a:ext cx="90315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</a:t>
            </a:r>
            <a:r>
              <a:rPr lang="en-US" sz="3200" b="1" dirty="0"/>
              <a:t>N&amp;S segment</a:t>
            </a:r>
            <a:r>
              <a:rPr lang="en-US" sz="3200" dirty="0"/>
              <a:t> favors </a:t>
            </a:r>
            <a:r>
              <a:rPr lang="en-US" sz="3200" b="1" dirty="0"/>
              <a:t>premium pen drives</a:t>
            </a:r>
            <a:r>
              <a:rPr lang="en-US" sz="3200" dirty="0"/>
              <a:t>, indicating demand for quality and supporting higher pricing strategies.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</a:t>
            </a:r>
            <a:r>
              <a:rPr lang="en-US" sz="3200" b="1" dirty="0"/>
              <a:t>P&amp;A segment</a:t>
            </a:r>
            <a:r>
              <a:rPr lang="en-US" sz="3200" dirty="0"/>
              <a:t> favors </a:t>
            </a:r>
            <a:r>
              <a:rPr lang="en-US" sz="3200" b="1" dirty="0"/>
              <a:t>affordable, functional mouse models</a:t>
            </a:r>
            <a:r>
              <a:rPr lang="en-US" sz="3200" dirty="0"/>
              <a:t>, especially for gamers, highlighting demand for competitively priced basics.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</a:t>
            </a:r>
            <a:r>
              <a:rPr lang="en-US" sz="3200" b="1" dirty="0"/>
              <a:t>PC segment</a:t>
            </a:r>
            <a:r>
              <a:rPr lang="en-US" sz="3200" dirty="0"/>
              <a:t> shows niche demand, with top products differing mainly in minor features, indicating a lower volume market..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9D83347-D842-D413-05BE-04AF4DC9C3A4}"/>
              </a:ext>
            </a:extLst>
          </p:cNvPr>
          <p:cNvSpPr txBox="1"/>
          <p:nvPr/>
        </p:nvSpPr>
        <p:spPr>
          <a:xfrm>
            <a:off x="9372600" y="2344022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38719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6D66F-0C09-2EFC-F53D-20383198B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5570AC-2409-1B10-E927-D44706DB36F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 descr="A graph of different sizes of numbers&#10;&#10;Description automatically generated with medium confidence">
            <a:extLst>
              <a:ext uri="{FF2B5EF4-FFF2-40B4-BE49-F238E27FC236}">
                <a16:creationId xmlns:a16="http://schemas.microsoft.com/office/drawing/2014/main" id="{9853377C-4CE4-CA64-E380-835FC6B55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4" y="1028700"/>
            <a:ext cx="5277546" cy="4041591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BE3ED2C-0276-57A1-71C5-A63246F96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3296210"/>
            <a:ext cx="5867402" cy="4041591"/>
          </a:xfrm>
          <a:prstGeom prst="rect">
            <a:avLst/>
          </a:prstGeom>
        </p:spPr>
      </p:pic>
      <p:pic>
        <p:nvPicPr>
          <p:cNvPr id="10" name="Picture 9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E0EA075-2C6A-3449-7C3E-45AF1B66C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5050249"/>
            <a:ext cx="5181599" cy="37246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926DFE-C162-1ADB-D61D-858A1D251882}"/>
              </a:ext>
            </a:extLst>
          </p:cNvPr>
          <p:cNvSpPr/>
          <p:nvPr/>
        </p:nvSpPr>
        <p:spPr>
          <a:xfrm>
            <a:off x="152400" y="9791700"/>
            <a:ext cx="17983200" cy="419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N &amp; S : Network &amp; Storage       P &amp; A : Peripherals and Accessories           PC : Personal Computer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94B69-6493-B3BC-945A-8B826F28E887}"/>
              </a:ext>
            </a:extLst>
          </p:cNvPr>
          <p:cNvSpPr txBox="1"/>
          <p:nvPr/>
        </p:nvSpPr>
        <p:spPr>
          <a:xfrm>
            <a:off x="2580927" y="372867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N &amp; 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148F6-3CCA-87E1-A7CE-F6B77CA038CE}"/>
              </a:ext>
            </a:extLst>
          </p:cNvPr>
          <p:cNvSpPr txBox="1"/>
          <p:nvPr/>
        </p:nvSpPr>
        <p:spPr>
          <a:xfrm>
            <a:off x="14623315" y="43053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E6DC6-5644-2122-5863-9CF319B7830F}"/>
              </a:ext>
            </a:extLst>
          </p:cNvPr>
          <p:cNvSpPr txBox="1"/>
          <p:nvPr/>
        </p:nvSpPr>
        <p:spPr>
          <a:xfrm>
            <a:off x="8458200" y="25527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 &amp; A</a:t>
            </a:r>
          </a:p>
        </p:txBody>
      </p:sp>
      <p:pic>
        <p:nvPicPr>
          <p:cNvPr id="17" name="Picture 16" descr="A close up of a medal&#10;&#10;Description automatically generated">
            <a:extLst>
              <a:ext uri="{FF2B5EF4-FFF2-40B4-BE49-F238E27FC236}">
                <a16:creationId xmlns:a16="http://schemas.microsoft.com/office/drawing/2014/main" id="{CAEC50DF-F4F8-648D-95AC-CED22E646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769" y="8859416"/>
            <a:ext cx="1249724" cy="932284"/>
          </a:xfrm>
          <a:prstGeom prst="rect">
            <a:avLst/>
          </a:prstGeom>
        </p:spPr>
      </p:pic>
      <p:pic>
        <p:nvPicPr>
          <p:cNvPr id="19" name="Picture 18" descr="A gold medal with a red ribbon&#10;&#10;Description automatically generated">
            <a:extLst>
              <a:ext uri="{FF2B5EF4-FFF2-40B4-BE49-F238E27FC236}">
                <a16:creationId xmlns:a16="http://schemas.microsoft.com/office/drawing/2014/main" id="{28EB6B51-7175-C137-DBD4-AF8164EA5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31" y="5202649"/>
            <a:ext cx="1285527" cy="1114425"/>
          </a:xfrm>
          <a:prstGeom prst="rect">
            <a:avLst/>
          </a:prstGeom>
        </p:spPr>
      </p:pic>
      <p:pic>
        <p:nvPicPr>
          <p:cNvPr id="21" name="Picture 20" descr="A silver medal with a red ribbon&#10;&#10;Description automatically generated">
            <a:extLst>
              <a:ext uri="{FF2B5EF4-FFF2-40B4-BE49-F238E27FC236}">
                <a16:creationId xmlns:a16="http://schemas.microsoft.com/office/drawing/2014/main" id="{5008CF61-0351-3677-ADF9-7C57420C88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7496536"/>
            <a:ext cx="127828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5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627373" y="-2288963"/>
            <a:ext cx="303325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8371664"/>
            <a:ext cx="18270100" cy="5331372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4145983" y="4180156"/>
            <a:ext cx="9996034" cy="1733842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534166" y="3875024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87989" y="4023786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18394" y="5076398"/>
            <a:ext cx="7914388" cy="60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8800" b="1" u="none" strike="noStrike" spc="212" dirty="0">
                <a:solidFill>
                  <a:srgbClr val="000000"/>
                </a:solidFill>
                <a:latin typeface="Aptos" panose="020B0004020202020204" pitchFamily="34" charset="0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pic>
        <p:nvPicPr>
          <p:cNvPr id="8" name="Picture 7" descr="A blue and white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4D0FD86-12E2-75D1-0623-B70D81C349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7508218"/>
            <a:ext cx="844346" cy="794679"/>
          </a:xfrm>
          <a:prstGeom prst="rect">
            <a:avLst/>
          </a:prstGeom>
        </p:spPr>
      </p:pic>
      <p:pic>
        <p:nvPicPr>
          <p:cNvPr id="9" name="Picture 8" descr="A logo of a ca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00068071-E45B-2ABA-23D2-14E4A0C15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772" y="7508217"/>
            <a:ext cx="896698" cy="794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803081"/>
            <a:ext cx="11909062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401034"/>
            <a:ext cx="815614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dirty="0">
                <a:latin typeface="Aptos" panose="020B0004020202020204" pitchFamily="34" charset="0"/>
                <a:cs typeface="Segoe UI" panose="020B0502040204020203" pitchFamily="34" charset="0"/>
              </a:rPr>
              <a:t>AtliQ Hardware is a global supplier specializing in computers and their peripherals. The company is committed to providing high-quality hardware solutions that enhance productivity and user experience.</a:t>
            </a:r>
            <a:endParaRPr lang="en-US" sz="3600" spc="216" dirty="0">
              <a:latin typeface="Aptos" panose="020B0004020202020204" pitchFamily="34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 dirty="0">
                <a:solidFill>
                  <a:srgbClr val="FFFFFF"/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ABOUT US</a:t>
            </a:r>
          </a:p>
        </p:txBody>
      </p:sp>
      <p:pic>
        <p:nvPicPr>
          <p:cNvPr id="22" name="Picture 21" descr="A black and white circle with a computer&#10;&#10;Description automatically generated">
            <a:extLst>
              <a:ext uri="{FF2B5EF4-FFF2-40B4-BE49-F238E27FC236}">
                <a16:creationId xmlns:a16="http://schemas.microsoft.com/office/drawing/2014/main" id="{57268A53-DD42-777E-2963-1F74B0F3F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18" y="4401034"/>
            <a:ext cx="2437882" cy="245456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0E880B2F-15EC-277D-80EB-1DBC64FFE9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2515304"/>
                  </p:ext>
                </p:extLst>
              </p:nvPr>
            </p:nvGraphicFramePr>
            <p:xfrm>
              <a:off x="1242504" y="6926419"/>
              <a:ext cx="1941244" cy="202164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41244" cy="202164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808417" ay="6472" az="69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16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0E880B2F-15EC-277D-80EB-1DBC64FFE9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2504" y="6926419"/>
                <a:ext cx="1941244" cy="202164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C481F2-C68D-BD8D-0E1B-E331AFEACB66}"/>
              </a:ext>
            </a:extLst>
          </p:cNvPr>
          <p:cNvSpPr txBox="1"/>
          <p:nvPr/>
        </p:nvSpPr>
        <p:spPr>
          <a:xfrm>
            <a:off x="4572000" y="8948064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highlight>
                  <a:srgbClr val="C0C0C0"/>
                </a:highlight>
              </a:rPr>
              <a:t>Fiscal Year starts in September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588503" y="386485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u="none" strike="noStrike" spc="173" dirty="0">
                <a:solidFill>
                  <a:srgbClr val="010101"/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Platform Presence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75511" y="4106312"/>
            <a:ext cx="26294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800" b="1" spc="30" dirty="0">
                <a:solidFill>
                  <a:srgbClr val="040506"/>
                </a:solidFill>
                <a:latin typeface="Aptos" panose="020B0004020202020204" pitchFamily="34" charset="0"/>
                <a:ea typeface="Montserrat Classic"/>
                <a:cs typeface="Montserrat Classic"/>
                <a:sym typeface="Montserrat Classic"/>
              </a:rPr>
              <a:t>Brick &amp; Mortar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33380" y="4106311"/>
            <a:ext cx="26294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  <a:spcBef>
                <a:spcPct val="0"/>
              </a:spcBef>
            </a:pPr>
            <a:r>
              <a:rPr lang="en-US" sz="2800" b="1" spc="30" dirty="0">
                <a:solidFill>
                  <a:srgbClr val="040506"/>
                </a:solidFill>
                <a:latin typeface="Aptos" panose="020B0004020202020204" pitchFamily="34" charset="0"/>
                <a:sym typeface="Montserrat Classic"/>
              </a:rPr>
              <a:t>E- commerce</a:t>
            </a:r>
          </a:p>
        </p:txBody>
      </p:sp>
      <p:pic>
        <p:nvPicPr>
          <p:cNvPr id="26" name="Picture 25" descr="A large building with many floors&#10;&#10;Description automatically generated">
            <a:extLst>
              <a:ext uri="{FF2B5EF4-FFF2-40B4-BE49-F238E27FC236}">
                <a16:creationId xmlns:a16="http://schemas.microsoft.com/office/drawing/2014/main" id="{DC8DD155-78A1-134B-8557-895A052F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75" y="2027707"/>
            <a:ext cx="2857500" cy="1600200"/>
          </a:xfrm>
          <a:prstGeom prst="rect">
            <a:avLst/>
          </a:prstGeom>
        </p:spPr>
      </p:pic>
      <p:pic>
        <p:nvPicPr>
          <p:cNvPr id="30" name="Picture 29" descr="A shopping cart on a phone&#10;&#10;Description automatically generated">
            <a:extLst>
              <a:ext uri="{FF2B5EF4-FFF2-40B4-BE49-F238E27FC236}">
                <a16:creationId xmlns:a16="http://schemas.microsoft.com/office/drawing/2014/main" id="{B371FB0D-0BE0-79A4-050B-2EAF68A20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041" y="2027708"/>
            <a:ext cx="2934766" cy="1600200"/>
          </a:xfrm>
          <a:prstGeom prst="rect">
            <a:avLst/>
          </a:prstGeom>
        </p:spPr>
      </p:pic>
      <p:pic>
        <p:nvPicPr>
          <p:cNvPr id="17" name="Picture 16" descr="A map of the world&#10;&#10;Description automatically generated">
            <a:extLst>
              <a:ext uri="{FF2B5EF4-FFF2-40B4-BE49-F238E27FC236}">
                <a16:creationId xmlns:a16="http://schemas.microsoft.com/office/drawing/2014/main" id="{EA4981EC-9B78-C6DB-3BF1-FDE623E35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04363"/>
            <a:ext cx="3885981" cy="6288776"/>
          </a:xfrm>
          <a:prstGeom prst="rect">
            <a:avLst/>
          </a:prstGeom>
        </p:spPr>
      </p:pic>
      <p:pic>
        <p:nvPicPr>
          <p:cNvPr id="23" name="Picture 22" descr="A map of the north america&#10;&#10;Description automatically generated">
            <a:extLst>
              <a:ext uri="{FF2B5EF4-FFF2-40B4-BE49-F238E27FC236}">
                <a16:creationId xmlns:a16="http://schemas.microsoft.com/office/drawing/2014/main" id="{134212B0-449E-79F8-49AE-9F324576E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85" y="4724647"/>
            <a:ext cx="3134485" cy="4568491"/>
          </a:xfrm>
          <a:prstGeom prst="rect">
            <a:avLst/>
          </a:prstGeom>
        </p:spPr>
      </p:pic>
      <p:pic>
        <p:nvPicPr>
          <p:cNvPr id="29" name="Picture 28" descr="A map of europe with blue continents&#10;&#10;Description automatically generated">
            <a:extLst>
              <a:ext uri="{FF2B5EF4-FFF2-40B4-BE49-F238E27FC236}">
                <a16:creationId xmlns:a16="http://schemas.microsoft.com/office/drawing/2014/main" id="{C32E47E8-EE1C-1A1C-2353-B6BEB888C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26" y="6290115"/>
            <a:ext cx="3540599" cy="2986443"/>
          </a:xfrm>
          <a:prstGeom prst="rect">
            <a:avLst/>
          </a:prstGeom>
        </p:spPr>
      </p:pic>
      <p:pic>
        <p:nvPicPr>
          <p:cNvPr id="4" name="Picture 3" descr="A map of the south and south america&#10;&#10;Description automatically generated">
            <a:extLst>
              <a:ext uri="{FF2B5EF4-FFF2-40B4-BE49-F238E27FC236}">
                <a16:creationId xmlns:a16="http://schemas.microsoft.com/office/drawing/2014/main" id="{ACBDD665-6B51-C08F-D2F1-EA44F98EB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438" y="7330714"/>
            <a:ext cx="2629425" cy="1962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B4FAC-9B08-384B-5B58-90A84EE5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93D811-8279-572D-2F04-5C931D1C8B0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C0586E-356C-F3E2-472B-25FDFE4483F6}"/>
              </a:ext>
            </a:extLst>
          </p:cNvPr>
          <p:cNvGrpSpPr/>
          <p:nvPr/>
        </p:nvGrpSpPr>
        <p:grpSpPr>
          <a:xfrm>
            <a:off x="2743200" y="4184557"/>
            <a:ext cx="3086100" cy="4784036"/>
            <a:chOff x="2743200" y="4184557"/>
            <a:chExt cx="3086100" cy="4784036"/>
          </a:xfrm>
        </p:grpSpPr>
        <p:grpSp>
          <p:nvGrpSpPr>
            <p:cNvPr id="6" name="Group 6"/>
            <p:cNvGrpSpPr/>
            <p:nvPr/>
          </p:nvGrpSpPr>
          <p:grpSpPr>
            <a:xfrm>
              <a:off x="2743200" y="4184557"/>
              <a:ext cx="3086100" cy="4784036"/>
              <a:chOff x="0" y="0"/>
              <a:chExt cx="812800" cy="125999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743200" y="7558620"/>
              <a:ext cx="3086100" cy="901065"/>
              <a:chOff x="0" y="73846"/>
              <a:chExt cx="812800" cy="2373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73846"/>
                <a:ext cx="812800" cy="2373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29138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800" dirty="0">
                    <a:solidFill>
                      <a:srgbClr val="FFFFFF"/>
                    </a:solidFill>
                    <a:latin typeface="Montserrat Classic"/>
                    <a:ea typeface="Montserrat Classic"/>
                    <a:cs typeface="Montserrat Classic"/>
                    <a:sym typeface="Montserrat Classic"/>
                  </a:rPr>
                  <a:t>Retailer</a:t>
                </a:r>
              </a:p>
            </p:txBody>
          </p:sp>
        </p:grpSp>
        <p:pic>
          <p:nvPicPr>
            <p:cNvPr id="39" name="Picture 38" descr="A sign on a wall&#10;&#10;Description automatically generated">
              <a:extLst>
                <a:ext uri="{FF2B5EF4-FFF2-40B4-BE49-F238E27FC236}">
                  <a16:creationId xmlns:a16="http://schemas.microsoft.com/office/drawing/2014/main" id="{D9E08152-41B4-F834-FCB1-C2758286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309" y="4379877"/>
              <a:ext cx="1426732" cy="1031769"/>
            </a:xfrm>
            <a:prstGeom prst="rect">
              <a:avLst/>
            </a:prstGeom>
          </p:spPr>
        </p:pic>
        <p:pic>
          <p:nvPicPr>
            <p:cNvPr id="40" name="Picture 39" descr="A yellow container with a blue text&#10;&#10;Description automatically generated">
              <a:extLst>
                <a:ext uri="{FF2B5EF4-FFF2-40B4-BE49-F238E27FC236}">
                  <a16:creationId xmlns:a16="http://schemas.microsoft.com/office/drawing/2014/main" id="{8FDFEB38-EB1A-0C55-8DE2-1B6CD93C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782" y="5417718"/>
              <a:ext cx="1458258" cy="967325"/>
            </a:xfrm>
            <a:prstGeom prst="rect">
              <a:avLst/>
            </a:prstGeom>
          </p:spPr>
        </p:pic>
        <p:pic>
          <p:nvPicPr>
            <p:cNvPr id="41" name="Picture 40" descr="A close-up of a logo&#10;&#10;Description automatically generated">
              <a:extLst>
                <a:ext uri="{FF2B5EF4-FFF2-40B4-BE49-F238E27FC236}">
                  <a16:creationId xmlns:a16="http://schemas.microsoft.com/office/drawing/2014/main" id="{ED420476-6D50-A1BD-152F-12D95F3B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568" y="4348453"/>
              <a:ext cx="1295339" cy="1031769"/>
            </a:xfrm>
            <a:prstGeom prst="rect">
              <a:avLst/>
            </a:prstGeom>
          </p:spPr>
        </p:pic>
        <p:pic>
          <p:nvPicPr>
            <p:cNvPr id="43" name="Picture 42" descr="A sign on a building&#10;&#10;Description automatically generated">
              <a:extLst>
                <a:ext uri="{FF2B5EF4-FFF2-40B4-BE49-F238E27FC236}">
                  <a16:creationId xmlns:a16="http://schemas.microsoft.com/office/drawing/2014/main" id="{3332FF58-8D97-7260-8F30-9AC8C85E7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507" y="5411647"/>
              <a:ext cx="1295400" cy="97339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8FC068-C9AF-D953-9C15-023139A2D77B}"/>
              </a:ext>
            </a:extLst>
          </p:cNvPr>
          <p:cNvGrpSpPr/>
          <p:nvPr/>
        </p:nvGrpSpPr>
        <p:grpSpPr>
          <a:xfrm>
            <a:off x="7501915" y="4184557"/>
            <a:ext cx="3111376" cy="4784036"/>
            <a:chOff x="7501915" y="4184557"/>
            <a:chExt cx="3111376" cy="4784036"/>
          </a:xfrm>
        </p:grpSpPr>
        <p:grpSp>
          <p:nvGrpSpPr>
            <p:cNvPr id="12" name="Group 12"/>
            <p:cNvGrpSpPr/>
            <p:nvPr/>
          </p:nvGrpSpPr>
          <p:grpSpPr>
            <a:xfrm>
              <a:off x="7506315" y="4184557"/>
              <a:ext cx="3086100" cy="4784036"/>
              <a:chOff x="0" y="0"/>
              <a:chExt cx="812800" cy="12599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01915" y="7558620"/>
              <a:ext cx="3111376" cy="905924"/>
              <a:chOff x="-6657" y="72566"/>
              <a:chExt cx="819457" cy="238597"/>
            </a:xfrm>
          </p:grpSpPr>
          <p:sp>
            <p:nvSpPr>
              <p:cNvPr id="18" name="Freeform 16"/>
              <p:cNvSpPr/>
              <p:nvPr/>
            </p:nvSpPr>
            <p:spPr>
              <a:xfrm>
                <a:off x="-6657" y="72566"/>
                <a:ext cx="812800" cy="23859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369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3695"/>
                    </a:lnTo>
                    <a:lnTo>
                      <a:pt x="0" y="1336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17"/>
              <p:cNvSpPr txBox="1"/>
              <p:nvPr/>
            </p:nvSpPr>
            <p:spPr>
              <a:xfrm>
                <a:off x="0" y="113486"/>
                <a:ext cx="812800" cy="152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800" dirty="0">
                    <a:solidFill>
                      <a:srgbClr val="FFFFFF"/>
                    </a:solidFill>
                    <a:latin typeface="Montserrat Classic"/>
                    <a:ea typeface="Montserrat Classic"/>
                    <a:cs typeface="Montserrat Classic"/>
                    <a:sym typeface="Montserrat Classic"/>
                  </a:rPr>
                  <a:t>Direct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D0685D8-7646-42C5-97F7-9B7F546C268D}"/>
                </a:ext>
              </a:extLst>
            </p:cNvPr>
            <p:cNvGrpSpPr/>
            <p:nvPr/>
          </p:nvGrpSpPr>
          <p:grpSpPr>
            <a:xfrm>
              <a:off x="7804221" y="4401857"/>
              <a:ext cx="2470679" cy="905924"/>
              <a:chOff x="8915400" y="5028117"/>
              <a:chExt cx="2133600" cy="1867983"/>
            </a:xfrm>
          </p:grpSpPr>
          <p:pic>
            <p:nvPicPr>
              <p:cNvPr id="45" name="Picture 44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1F26425F-FE12-B5FD-CB2E-C1CEB0DFE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5400" y="5028117"/>
                <a:ext cx="2133600" cy="1371600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B5C3FBB-8E43-2673-2D9A-C695FFE38C43}"/>
                  </a:ext>
                </a:extLst>
              </p:cNvPr>
              <p:cNvSpPr/>
              <p:nvPr/>
            </p:nvSpPr>
            <p:spPr>
              <a:xfrm>
                <a:off x="8924693" y="6389495"/>
                <a:ext cx="2124307" cy="50660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/>
                  <a:t>e Store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6C7BB6-9716-7093-976A-C489D611B86E}"/>
                </a:ext>
              </a:extLst>
            </p:cNvPr>
            <p:cNvGrpSpPr/>
            <p:nvPr/>
          </p:nvGrpSpPr>
          <p:grpSpPr>
            <a:xfrm>
              <a:off x="7804222" y="5622688"/>
              <a:ext cx="2481486" cy="1015471"/>
              <a:chOff x="8924693" y="7218214"/>
              <a:chExt cx="2133600" cy="1750575"/>
            </a:xfrm>
          </p:grpSpPr>
          <p:pic>
            <p:nvPicPr>
              <p:cNvPr id="48" name="Picture 47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892FA095-9867-CE77-0AC2-679A18BA0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4693" y="7218214"/>
                <a:ext cx="2133600" cy="1371600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FADD6C8-0CCD-C1A1-208D-66D8ABF2675D}"/>
                  </a:ext>
                </a:extLst>
              </p:cNvPr>
              <p:cNvSpPr/>
              <p:nvPr/>
            </p:nvSpPr>
            <p:spPr>
              <a:xfrm>
                <a:off x="8924693" y="8579592"/>
                <a:ext cx="2124308" cy="389197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/>
                  <a:t>exclusive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53511A-9B33-B5C3-CE6A-CD49CBF291F5}"/>
              </a:ext>
            </a:extLst>
          </p:cNvPr>
          <p:cNvGrpSpPr/>
          <p:nvPr/>
        </p:nvGrpSpPr>
        <p:grpSpPr>
          <a:xfrm>
            <a:off x="12835859" y="4184557"/>
            <a:ext cx="3111376" cy="4784036"/>
            <a:chOff x="12835859" y="4184557"/>
            <a:chExt cx="3111376" cy="4784036"/>
          </a:xfrm>
        </p:grpSpPr>
        <p:grpSp>
          <p:nvGrpSpPr>
            <p:cNvPr id="22" name="Group 18"/>
            <p:cNvGrpSpPr/>
            <p:nvPr/>
          </p:nvGrpSpPr>
          <p:grpSpPr>
            <a:xfrm>
              <a:off x="12861135" y="4184557"/>
              <a:ext cx="3086100" cy="4784036"/>
              <a:chOff x="0" y="0"/>
              <a:chExt cx="812800" cy="1259993"/>
            </a:xfrm>
          </p:grpSpPr>
          <p:sp>
            <p:nvSpPr>
              <p:cNvPr id="24" name="Freeform 19"/>
              <p:cNvSpPr/>
              <p:nvPr/>
            </p:nvSpPr>
            <p:spPr>
              <a:xfrm>
                <a:off x="0" y="0"/>
                <a:ext cx="812800" cy="125999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259993">
                    <a:moveTo>
                      <a:pt x="50173" y="0"/>
                    </a:moveTo>
                    <a:lnTo>
                      <a:pt x="762627" y="0"/>
                    </a:lnTo>
                    <a:cubicBezTo>
                      <a:pt x="775934" y="0"/>
                      <a:pt x="788695" y="5286"/>
                      <a:pt x="798105" y="14695"/>
                    </a:cubicBezTo>
                    <a:cubicBezTo>
                      <a:pt x="807514" y="24105"/>
                      <a:pt x="812800" y="36866"/>
                      <a:pt x="812800" y="50173"/>
                    </a:cubicBezTo>
                    <a:lnTo>
                      <a:pt x="812800" y="1209820"/>
                    </a:lnTo>
                    <a:cubicBezTo>
                      <a:pt x="812800" y="1223127"/>
                      <a:pt x="807514" y="1235889"/>
                      <a:pt x="798105" y="1245298"/>
                    </a:cubicBezTo>
                    <a:cubicBezTo>
                      <a:pt x="788695" y="1254707"/>
                      <a:pt x="775934" y="1259993"/>
                      <a:pt x="762627" y="1259993"/>
                    </a:cubicBezTo>
                    <a:lnTo>
                      <a:pt x="50173" y="1259993"/>
                    </a:lnTo>
                    <a:cubicBezTo>
                      <a:pt x="36866" y="1259993"/>
                      <a:pt x="24105" y="1254707"/>
                      <a:pt x="14695" y="1245298"/>
                    </a:cubicBezTo>
                    <a:cubicBezTo>
                      <a:pt x="5286" y="1235889"/>
                      <a:pt x="0" y="1223127"/>
                      <a:pt x="0" y="1209820"/>
                    </a:cubicBezTo>
                    <a:lnTo>
                      <a:pt x="0" y="50173"/>
                    </a:lnTo>
                    <a:cubicBezTo>
                      <a:pt x="0" y="36866"/>
                      <a:pt x="5286" y="24105"/>
                      <a:pt x="14695" y="14695"/>
                    </a:cubicBezTo>
                    <a:cubicBezTo>
                      <a:pt x="24105" y="5286"/>
                      <a:pt x="36866" y="0"/>
                      <a:pt x="50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0"/>
              <p:cNvSpPr txBox="1"/>
              <p:nvPr/>
            </p:nvSpPr>
            <p:spPr>
              <a:xfrm>
                <a:off x="0" y="-19050"/>
                <a:ext cx="812800" cy="1279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11C57B-427B-5186-932B-B2FEEA17EFF9}"/>
                </a:ext>
              </a:extLst>
            </p:cNvPr>
            <p:cNvGrpSpPr/>
            <p:nvPr/>
          </p:nvGrpSpPr>
          <p:grpSpPr>
            <a:xfrm>
              <a:off x="12835859" y="4794931"/>
              <a:ext cx="3106262" cy="3614125"/>
              <a:chOff x="12835859" y="4794931"/>
              <a:chExt cx="3106262" cy="3614125"/>
            </a:xfrm>
          </p:grpSpPr>
          <p:grpSp>
            <p:nvGrpSpPr>
              <p:cNvPr id="28" name="Group 21"/>
              <p:cNvGrpSpPr/>
              <p:nvPr/>
            </p:nvGrpSpPr>
            <p:grpSpPr>
              <a:xfrm>
                <a:off x="12835859" y="7558620"/>
                <a:ext cx="3106262" cy="850436"/>
                <a:chOff x="415403" y="46070"/>
                <a:chExt cx="818110" cy="223983"/>
              </a:xfrm>
            </p:grpSpPr>
            <p:sp>
              <p:nvSpPr>
                <p:cNvPr id="31" name="Freeform 22"/>
                <p:cNvSpPr/>
                <p:nvPr/>
              </p:nvSpPr>
              <p:spPr>
                <a:xfrm>
                  <a:off x="420713" y="46070"/>
                  <a:ext cx="812800" cy="223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133695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133695"/>
                      </a:lnTo>
                      <a:lnTo>
                        <a:pt x="0" y="13369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2" name="TextBox 23"/>
                <p:cNvSpPr txBox="1"/>
                <p:nvPr/>
              </p:nvSpPr>
              <p:spPr>
                <a:xfrm>
                  <a:off x="415403" y="69061"/>
                  <a:ext cx="812800" cy="15274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r>
                    <a:rPr lang="en-US" sz="2800" dirty="0">
                      <a:solidFill>
                        <a:srgbClr val="FFFFFF"/>
                      </a:solidFill>
                      <a:latin typeface="Montserrat Classic"/>
                      <a:ea typeface="Montserrat Classic"/>
                      <a:cs typeface="Montserrat Classic"/>
                      <a:sym typeface="Montserrat Classic"/>
                    </a:rPr>
                    <a:t>Distributor</a:t>
                  </a:r>
                </a:p>
              </p:txBody>
            </p:sp>
          </p:grp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E790049-69DD-71A8-F168-BB03244F1CDD}"/>
                  </a:ext>
                </a:extLst>
              </p:cNvPr>
              <p:cNvSpPr/>
              <p:nvPr/>
            </p:nvSpPr>
            <p:spPr>
              <a:xfrm>
                <a:off x="13302000" y="4794931"/>
                <a:ext cx="2209800" cy="914400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Neptune</a:t>
                </a:r>
              </a:p>
            </p:txBody>
          </p:sp>
        </p:grpSp>
      </p:grpSp>
      <p:pic>
        <p:nvPicPr>
          <p:cNvPr id="35" name="Picture 34" descr="A magnifying glass next to a sign&#10;&#10;Description automatically generated">
            <a:extLst>
              <a:ext uri="{FF2B5EF4-FFF2-40B4-BE49-F238E27FC236}">
                <a16:creationId xmlns:a16="http://schemas.microsoft.com/office/drawing/2014/main" id="{D1493F26-1581-DDE4-6670-B483C1F56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02" y="563531"/>
            <a:ext cx="10515600" cy="2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079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sz="3200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00775" y="3226536"/>
            <a:ext cx="6331281" cy="2382518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87765" y="1228390"/>
            <a:ext cx="7238899" cy="83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60" b="1" spc="173" dirty="0">
                <a:solidFill>
                  <a:srgbClr val="010101"/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43451" y="3268040"/>
            <a:ext cx="499240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AtliQ Hardware is struggling to quickly address specific business questions due to the limitations of its current reporting tool.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  <a:sym typeface="Montserrat Ligh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150512"/>
            <a:ext cx="6331281" cy="2270489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39661" y="5514503"/>
            <a:ext cx="498279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This causes delays in data-driven decisions in areas like sales, finance, and supply chain 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  <a:sym typeface="Montserrat Ligh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331281" cy="1860894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721225"/>
            <a:ext cx="4950833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To tackle this issue Team Leader has given 10 Ad hoc request to Data Analyst.</a:t>
            </a:r>
          </a:p>
        </p:txBody>
      </p:sp>
      <p:sp>
        <p:nvSpPr>
          <p:cNvPr id="29" name="Freeform 29"/>
          <p:cNvSpPr/>
          <p:nvPr/>
        </p:nvSpPr>
        <p:spPr>
          <a:xfrm>
            <a:off x="8312757" y="7619182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6654988" y="5657282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8236212" y="3491892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8" grpId="0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1028700"/>
            <a:ext cx="14340774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2000" y="4167202"/>
            <a:ext cx="8273901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Conduct analyses to generate quick, actionable insights that support data-driven decisions across key areas, including sales, finance, marketing, and supply chain, ultimately enhancing overall business performance. </a:t>
            </a:r>
          </a:p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Aptos" panose="020B0004020202020204" pitchFamily="34" charset="0"/>
            </a:endParaRPr>
          </a:p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Additionally, present these insights to the newly appointed department head.</a:t>
            </a:r>
            <a:endParaRPr lang="en-US" sz="3200" dirty="0">
              <a:latin typeface="Aptos" panose="020B0004020202020204" pitchFamily="34" charset="0"/>
              <a:sym typeface="Montserrat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FFFFFF"/>
                </a:solidFill>
                <a:latin typeface="Aptos" panose="020B0004020202020204" pitchFamily="34" charset="0"/>
                <a:ea typeface="Archivo Black"/>
                <a:cs typeface="Archivo Black"/>
                <a:sym typeface="Archivo Black"/>
              </a:rPr>
              <a:t>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85551" y="-131220"/>
            <a:ext cx="6202450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0" y="962024"/>
            <a:ext cx="12205801" cy="154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21"/>
          <p:cNvSpPr/>
          <p:nvPr/>
        </p:nvSpPr>
        <p:spPr>
          <a:xfrm>
            <a:off x="11293637" y="5876754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6B621-7F3F-97DB-0D56-76220578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4678F0-3E7D-78BF-D07A-C99AD036EF81}"/>
              </a:ext>
            </a:extLst>
          </p:cNvPr>
          <p:cNvSpPr/>
          <p:nvPr/>
        </p:nvSpPr>
        <p:spPr>
          <a:xfrm flipH="1" flipV="1">
            <a:off x="-538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7463931-2173-7F19-FA79-5119732AED62}"/>
              </a:ext>
            </a:extLst>
          </p:cNvPr>
          <p:cNvSpPr txBox="1"/>
          <p:nvPr/>
        </p:nvSpPr>
        <p:spPr>
          <a:xfrm>
            <a:off x="3505200" y="331545"/>
            <a:ext cx="11734800" cy="890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b="1" u="none" strike="noStrike" spc="184" dirty="0">
                <a:solidFill>
                  <a:srgbClr val="010101"/>
                </a:solidFill>
                <a:latin typeface="Aptos Display" panose="020B0004020202020204" pitchFamily="34" charset="0"/>
                <a:ea typeface="Archivo Black"/>
                <a:cs typeface="Archivo Black"/>
                <a:sym typeface="Archivo Black"/>
              </a:rPr>
              <a:t>Database &amp; Ad hoc Requests</a:t>
            </a:r>
          </a:p>
        </p:txBody>
      </p:sp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9AC18B4E-DDE6-DEE4-562E-92D5EB83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53526"/>
            <a:ext cx="9448800" cy="8131308"/>
          </a:xfrm>
          <a:prstGeom prst="rect">
            <a:avLst/>
          </a:prstGeom>
        </p:spPr>
      </p:pic>
      <p:pic>
        <p:nvPicPr>
          <p:cNvPr id="4" name="Picture 3" descr="A paper with text on it&#10;&#10;Description automatically generated">
            <a:extLst>
              <a:ext uri="{FF2B5EF4-FFF2-40B4-BE49-F238E27FC236}">
                <a16:creationId xmlns:a16="http://schemas.microsoft.com/office/drawing/2014/main" id="{BB4412C6-AEFD-09FE-8C8F-CA2EC3D55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122" y="1553526"/>
            <a:ext cx="4724400" cy="7696200"/>
          </a:xfrm>
          <a:prstGeom prst="rect">
            <a:avLst/>
          </a:prstGeom>
        </p:spPr>
      </p:pic>
      <p:pic>
        <p:nvPicPr>
          <p:cNvPr id="6" name="Picture 5" descr="A paper with text on it&#10;&#10;Description automatically generated">
            <a:extLst>
              <a:ext uri="{FF2B5EF4-FFF2-40B4-BE49-F238E27FC236}">
                <a16:creationId xmlns:a16="http://schemas.microsoft.com/office/drawing/2014/main" id="{70AD86DD-864F-E6E6-B1D0-D7429963E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80" y="2819400"/>
            <a:ext cx="47244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F67AF2-1784-EEC4-6B6D-1C12BC5A6D03}"/>
              </a:ext>
            </a:extLst>
          </p:cNvPr>
          <p:cNvSpPr txBox="1"/>
          <p:nvPr/>
        </p:nvSpPr>
        <p:spPr>
          <a:xfrm>
            <a:off x="838200" y="723900"/>
            <a:ext cx="1607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1</a:t>
            </a:r>
            <a:r>
              <a:rPr lang="en-US" sz="3200" dirty="0">
                <a:latin typeface="Aptos" panose="020B0004020202020204" pitchFamily="34" charset="0"/>
              </a:rPr>
              <a:t>.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ptos" panose="020B0004020202020204" pitchFamily="34" charset="0"/>
              </a:rPr>
              <a:t>Provide the list of markets in which customer "Atliq Exclusive" operates its business in the APAC region.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788B33-4DF3-5B7A-4195-D5C9D2ED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57" y="2781300"/>
            <a:ext cx="2638486" cy="3901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48217-9902-E545-95F4-AB228983466C}"/>
              </a:ext>
            </a:extLst>
          </p:cNvPr>
          <p:cNvSpPr txBox="1"/>
          <p:nvPr/>
        </p:nvSpPr>
        <p:spPr>
          <a:xfrm>
            <a:off x="10751635" y="2588512"/>
            <a:ext cx="723156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Out of 17 markets for Atiq exclusive 9 are from APAC region.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 A significant portion of Atiq Exclusive’s market is concentrated in the APAC region, indicating its importance in the company's overall strategy.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Potential to deepen market penetration and tailor strategies to APAC consumer preferences.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C079CF1-04BF-3696-72CE-1ABEC97C23A4}"/>
              </a:ext>
            </a:extLst>
          </p:cNvPr>
          <p:cNvSpPr txBox="1"/>
          <p:nvPr/>
        </p:nvSpPr>
        <p:spPr>
          <a:xfrm>
            <a:off x="11277600" y="1919925"/>
            <a:ext cx="26670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6F8F7-7CD3-6E69-7D6E-9A2B741EBA94}"/>
              </a:ext>
            </a:extLst>
          </p:cNvPr>
          <p:cNvSpPr/>
          <p:nvPr/>
        </p:nvSpPr>
        <p:spPr>
          <a:xfrm>
            <a:off x="152400" y="9791700"/>
            <a:ext cx="2667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APAC: Asia Pacific region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224FA03A-DF04-AC2D-1A68-EDFD18BE0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3828309"/>
                  </p:ext>
                </p:extLst>
              </p:nvPr>
            </p:nvGraphicFramePr>
            <p:xfrm>
              <a:off x="540835" y="2586060"/>
              <a:ext cx="6979121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224FA03A-DF04-AC2D-1A68-EDFD18BE0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835" y="2586060"/>
                <a:ext cx="6979121" cy="54292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B911C0E-537D-4894-8178-E7BFE33055C8}">
  <we:reference id="wa200003233" version="2.0.0.3" store="en-IN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ECEDF7&quot;"/>
    <we:property name="bookmark" value="&quot;H4sIAAAAAAAAA91WXU/bMBT9K8gvvEST04Qk5o1VTJq0TdWY2ANCkz9ug8GJM8dhLVX++66dMspWEJq0PdCHqL4+vvece+LebojSfWf4+hNvgByTt9beNNzdHKQkIe0UE0zmjFb5rCyrDPIyZ4XCXdt5bdueHG+I564Gf677gZuQCIMXpMoUU6xa0pJDVZZUSpWRy4RwYxa8DpglNz0kpAPX25YbfQdTCtzyboAxIbDqjHU8FDrz3EModotwXCOx9E2GPLj0+hbOQPopKgtgkB6VKRWScgGzrBQI6ydA5LsXElLH8nPbeq5bLBNie2VgfKmN30LE+nTVOdS8uW8ZhVKmdHlUpLSiTElWCYoc/LoLu3NUUlunJTcYnBKFPOf3ymYJeedsEzNujakRedp67ddhoQSdZQdKN9/k0Hvb4PmEfInZ6Yg9/noFDuJxFKP01JkNeR+fgSz0/dSMCDFD89tOWJ3ZwUn4DMuHRSQyojELZ9G2SMZBHQ6Moe45N0N0H9N+0CgLFQZhIYzQw5PFyfwwQC9HfEwG71R8EZNnu/AUt4Rc2R9zB9h5RY7TMfllVZYxKaDIlBIFF6LIeVG+Vqt22vQSs7zR3w9OV9IMPd6w/+nbo/hTzlEKebiYuWCsomkmoHy1l+yVOLfXm3/MKIwz8H/wobEbvW5rsx07DxNgMpnwu8HBR96FYSeucX6EX/vxfuJgieudmbLVtH65238lIpDejuyQo7EK4vZKNzg/ERD4UUFVkVGazyiwkokU4nh7VqyHlRd29Vhr/OxGCHKr4xi2g+87LmHB2+kSdBNbDRGHpvJWhUbH7/Hq7XlV418AEsuEF3T8CchYX7uQCAAA&quot;"/>
    <we:property name="creatorSessionId" value="&quot;b2b07904-afae-459c-85e2-41a5343c6223&quot;"/>
    <we:property name="creatorTenantId" value="&quot;c6e549b3-5f45-4032-aae9-d4244dc5b2c4&quot;"/>
    <we:property name="creatorUserId" value="&quot;10032003A81CE61D&quot;"/>
    <we:property name="datasetId" value="&quot;24dadc24-2611-4de1-aa66-9ae790dba630&quot;"/>
    <we:property name="embedUrl" value="&quot;/reportEmbed?reportId=cde45666-a420-487e-84b0-dba7ee3896d1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91VXW/aMBT9K8gvfYkmh9CE8MYQk6auLSoTe5iqyh+X1K2JM8fpoCj/fdcOrHRru2rS9lAeInx9fO8598S5WyJVXWm2OWMrICPy3pjbFbO3vZhEpNzFzs9PTscXJ1dn49Mphk3llClrMtoSx2wBbqHqhmmfAYNfLyPCtJ6xwq+WTNcQkQpsbUqm1T10YNxytoE2IrCutLHMp5w75sCnvUM4rrF2/C7Bikw4dQdzEK6LihRyiI+zmHJBGYd+knGE1R0gMHsS4lOH8hNTOqZKLONjw0TmMh8uacZgmGVUCJn4+FJpt4PwzXRdWVS33XeFQiZiujxOYzqkuRT5kFPk4DaV352gksJYJZjGYJfI51nslfUj8sGaVci4632ByGnplNv4heS0n/SkWl2JpnZmhecj8jlkpy32+Ms1WAjHUYxUXWe25GN4erJQ110zAkQ3q192/GpuGivgApYPi0CkRWNm1qBtgYyFwh9ofd0F003wGdN+UigLFXphPozQo/FsPDny0MsWH53BBxVfxeTFLjzHLSLX5vvEAnZeklHcRj+tSpJccEgTKXnKOE8HLM3eqlUHbXqNWU6rb73pWuimxhv2P317FH/OOUph4C/mgOf5kMYJh+zNXrI34tyT3vxjRn5igfuNDw3dqFVZ6N3YeZgAncmE3TcWTlnlxxq/wfnhv/btfuJgiZuDmbLTtHm9238lwtuIDCinMk0oHfQp5FnOYwgD7EU5DtaOm/VjNeF3GCFYvQiD1jSurpiAGSu717zq+CgIOLSNldK3MvwPl+uJlzEMeRKKIBvFNfzhgB/9JNDyWtsfKy7nw4UIAAA=&quot;"/>
    <we:property name="isFiltersActionButtonVisible" value="true"/>
    <we:property name="isVisualContainerHeaderHidden" value="false"/>
    <we:property name="pageDisplayName" value="&quot;Request 1&quot;"/>
    <we:property name="pageName" value="&quot;c6e9e15710bc0abe237b&quot;"/>
    <we:property name="reportEmbeddedTime" value="&quot;2024-11-01T08:58:00.213Z&quot;"/>
    <we:property name="reportName" value="&quot;ad hoc Visuals&quot;"/>
    <we:property name="reportState" value="&quot;CONNECTED&quot;"/>
    <we:property name="reportUrl" value="&quot;/groups/me/reports/cde45666-a420-487e-84b0-dba7ee3896d1/c6e9e15710bc0abe237b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1123</Words>
  <Application>Microsoft Office PowerPoint</Application>
  <PresentationFormat>Custom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Abadi</vt:lpstr>
      <vt:lpstr>Aptos Display</vt:lpstr>
      <vt:lpstr>Google Sans</vt:lpstr>
      <vt:lpstr>Archivo Black</vt:lpstr>
      <vt:lpstr>Arial</vt:lpstr>
      <vt:lpstr>Calibri</vt:lpstr>
      <vt:lpstr>Segoe UI</vt:lpstr>
      <vt:lpstr>Aptos</vt:lpstr>
      <vt:lpstr>Montserrat Classic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Kanchan Sinha</cp:lastModifiedBy>
  <cp:revision>27</cp:revision>
  <dcterms:created xsi:type="dcterms:W3CDTF">2006-08-16T00:00:00Z</dcterms:created>
  <dcterms:modified xsi:type="dcterms:W3CDTF">2024-11-06T17:11:16Z</dcterms:modified>
  <dc:identifier>DAGUABl1BC0</dc:identifier>
</cp:coreProperties>
</file>